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12188950"/>
  <p:notesSz cx="6858000" cy="9144000"/>
  <p:embeddedFontLst>
    <p:embeddedFont>
      <p:font typeface="Source Sans Pro Light"/>
      <p:regular r:id="rId13"/>
      <p:bold r:id="rId14"/>
      <p:italic r:id="rId15"/>
      <p:boldItalic r:id="rId16"/>
    </p:embeddedFont>
    <p:embeddedFont>
      <p:font typeface="Source Sans Pro SemiBold"/>
      <p:regular r:id="rId17"/>
      <p:bold r:id="rId18"/>
      <p:italic r:id="rId19"/>
      <p:boldItalic r:id="rId20"/>
    </p:embeddedFont>
    <p:embeddedFont>
      <p:font typeface="Source Sans Pro Black"/>
      <p:bold r:id="rId21"/>
      <p:boldItalic r:id="rId22"/>
    </p:embeddedFont>
    <p:embeddedFont>
      <p:font typeface="Source Sans Pro ExtraLight"/>
      <p:regular r:id="rId23"/>
      <p:bold r:id="rId24"/>
      <p:italic r:id="rId25"/>
      <p:boldItalic r:id="rId26"/>
    </p:embeddedFont>
    <p:embeddedFont>
      <p:font typeface="Source Sans Pro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39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SansProSemiBold-boldItalic.fntdata"/><Relationship Id="rId22" Type="http://schemas.openxmlformats.org/officeDocument/2006/relationships/font" Target="fonts/SourceSansProBlack-boldItalic.fntdata"/><Relationship Id="rId21" Type="http://schemas.openxmlformats.org/officeDocument/2006/relationships/font" Target="fonts/SourceSansProBlack-bold.fntdata"/><Relationship Id="rId24" Type="http://schemas.openxmlformats.org/officeDocument/2006/relationships/font" Target="fonts/SourceSansProExtraLight-bold.fntdata"/><Relationship Id="rId23" Type="http://schemas.openxmlformats.org/officeDocument/2006/relationships/font" Target="fonts/SourceSansProExtraLight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SansProExtraLight-boldItalic.fntdata"/><Relationship Id="rId25" Type="http://schemas.openxmlformats.org/officeDocument/2006/relationships/font" Target="fonts/SourceSansProExtraLight-italic.fntdata"/><Relationship Id="rId28" Type="http://schemas.openxmlformats.org/officeDocument/2006/relationships/font" Target="fonts/SourceSansPro-bold.fntdata"/><Relationship Id="rId27" Type="http://schemas.openxmlformats.org/officeDocument/2006/relationships/font" Target="fonts/SourceSansPr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SourceSansPr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font" Target="fonts/SourceSansPro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SourceSansProLight-regular.fntdata"/><Relationship Id="rId12" Type="http://schemas.openxmlformats.org/officeDocument/2006/relationships/slide" Target="slides/slide7.xml"/><Relationship Id="rId15" Type="http://schemas.openxmlformats.org/officeDocument/2006/relationships/font" Target="fonts/SourceSansProLight-italic.fntdata"/><Relationship Id="rId14" Type="http://schemas.openxmlformats.org/officeDocument/2006/relationships/font" Target="fonts/SourceSansProLight-bold.fntdata"/><Relationship Id="rId17" Type="http://schemas.openxmlformats.org/officeDocument/2006/relationships/font" Target="fonts/SourceSansProSemiBold-regular.fntdata"/><Relationship Id="rId16" Type="http://schemas.openxmlformats.org/officeDocument/2006/relationships/font" Target="fonts/SourceSansProLight-boldItalic.fntdata"/><Relationship Id="rId19" Type="http://schemas.openxmlformats.org/officeDocument/2006/relationships/font" Target="fonts/SourceSansProSemiBold-italic.fntdata"/><Relationship Id="rId18" Type="http://schemas.openxmlformats.org/officeDocument/2006/relationships/font" Target="fonts/SourceSansProSemiBold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a9ad3af5c9_0_7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a9ad3af5c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a9ad3af5c9_0_19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a9ad3af5c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9ad3af5c9_0_31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9ad3af5c9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ab4648c7b5_0_7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ab4648c7b5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a9ad3af5c9_0_45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a9ad3af5c9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a9ad3af5c9_0_54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a9ad3af5c9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415507" y="992767"/>
            <a:ext cx="11358000" cy="27369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415496" y="3778833"/>
            <a:ext cx="11358000" cy="10569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415496" y="2867800"/>
            <a:ext cx="11358000" cy="1122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415496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6441588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15496" y="740800"/>
            <a:ext cx="3743100" cy="10077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415496" y="1852800"/>
            <a:ext cx="3743100" cy="4239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653503" y="600200"/>
            <a:ext cx="8488200" cy="5454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4475" y="-167"/>
            <a:ext cx="60945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53911" y="1644233"/>
            <a:ext cx="5392200" cy="19764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53911" y="3737433"/>
            <a:ext cx="5392200" cy="16467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6584352" y="965433"/>
            <a:ext cx="5114700" cy="49269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415496" y="5640767"/>
            <a:ext cx="7996500" cy="806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415496" y="1474833"/>
            <a:ext cx="11358000" cy="26181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415496" y="4202967"/>
            <a:ext cx="11358000" cy="1734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ct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  <a:defRPr sz="2400">
                <a:solidFill>
                  <a:schemeClr val="dk2"/>
                </a:solidFill>
              </a:defRPr>
            </a:lvl1pPr>
            <a:lvl2pPr indent="-349250" lvl="1" marL="914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2pPr>
            <a:lvl3pPr indent="-349250" lvl="2" marL="1371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3pPr>
            <a:lvl4pPr indent="-349250" lvl="3" marL="18288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4pPr>
            <a:lvl5pPr indent="-349250" lvl="4" marL="2286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5pPr>
            <a:lvl6pPr indent="-349250" lvl="5" marL="27432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6pPr>
            <a:lvl7pPr indent="-349250" lvl="6" marL="3200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7pPr>
            <a:lvl8pPr indent="-349250" lvl="7" marL="3657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8pPr>
            <a:lvl9pPr indent="-349250" lvl="8" marL="41148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3.png"/><Relationship Id="rId5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Relationship Id="rId4" Type="http://schemas.openxmlformats.org/officeDocument/2006/relationships/hyperlink" Target="https://amzn.to/2UMFHYl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720"/>
            <a:ext cx="12188952" cy="685628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310125" y="1868450"/>
            <a:ext cx="6529800" cy="19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Mastering the Art of Conversations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310125" y="3929100"/>
            <a:ext cx="4633500" cy="7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600">
                <a:solidFill>
                  <a:srgbClr val="FFFFFF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By: Jordan Thibodeau</a:t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1610914">
            <a:off x="2255900" y="-1251651"/>
            <a:ext cx="7677151" cy="375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849600" y="5135563"/>
            <a:ext cx="7677150" cy="374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3938175" y="0"/>
            <a:ext cx="4086300" cy="785700"/>
          </a:xfrm>
          <a:prstGeom prst="rect">
            <a:avLst/>
          </a:prstGeom>
          <a:solidFill>
            <a:srgbClr val="480BF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3967575" y="2220775"/>
            <a:ext cx="4027500" cy="12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6400">
                <a:solidFill>
                  <a:srgbClr val="480BF7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Lesson 8:</a:t>
            </a:r>
            <a:endParaRPr sz="2600">
              <a:solidFill>
                <a:srgbClr val="480BF7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301125" y="3514675"/>
            <a:ext cx="7586700" cy="14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20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700">
                <a:solidFill>
                  <a:srgbClr val="2C117A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How to deepen relationships for richer conversations</a:t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0374" y="4324275"/>
            <a:ext cx="6594799" cy="321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-1110850" y="-304900"/>
            <a:ext cx="5166766" cy="252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/>
        </p:nvSpPr>
        <p:spPr>
          <a:xfrm>
            <a:off x="587925" y="797625"/>
            <a:ext cx="6627300" cy="27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The Depth of Your Relationship </a:t>
            </a:r>
            <a:r>
              <a:rPr lang="en" sz="6400">
                <a:solidFill>
                  <a:srgbClr val="480BF7"/>
                </a:solidFill>
                <a:latin typeface="Source Sans Pro Light"/>
                <a:ea typeface="Source Sans Pro Light"/>
                <a:cs typeface="Source Sans Pro Light"/>
                <a:sym typeface="Source Sans Pro Light"/>
              </a:rPr>
              <a:t>Defines Your Conversation</a:t>
            </a:r>
            <a:endParaRPr sz="6400">
              <a:solidFill>
                <a:srgbClr val="480BF7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5717125" y="2717625"/>
            <a:ext cx="5855100" cy="32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Your relationships have a range of conversational norms that are deemed appropriate for the relationship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The level of depth of your relationships can range from unfamiliar, familiar, intimate, and meaningful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In order to get to the top of the pyramid, you have to give each supporting layer time to harden so it can support the weight of the next level</a:t>
            </a:r>
            <a:endParaRPr sz="1100">
              <a:solidFill>
                <a:schemeClr val="dk1"/>
              </a:solidFill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165569">
            <a:off x="-13185" y="-1323752"/>
            <a:ext cx="5135997" cy="250428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/>
          <p:nvPr/>
        </p:nvSpPr>
        <p:spPr>
          <a:xfrm>
            <a:off x="6094475" y="6143625"/>
            <a:ext cx="49497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 rotWithShape="1">
          <a:blip r:embed="rId3">
            <a:alphaModFix/>
          </a:blip>
          <a:srcRect b="0" l="0" r="0" t="15604"/>
          <a:stretch/>
        </p:blipFill>
        <p:spPr>
          <a:xfrm>
            <a:off x="0" y="25"/>
            <a:ext cx="1218895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/>
          <p:nvPr/>
        </p:nvSpPr>
        <p:spPr>
          <a:xfrm>
            <a:off x="656800" y="3720400"/>
            <a:ext cx="6101100" cy="29958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6"/>
          <p:cNvSpPr txBox="1"/>
          <p:nvPr/>
        </p:nvSpPr>
        <p:spPr>
          <a:xfrm>
            <a:off x="587925" y="797625"/>
            <a:ext cx="8113200" cy="25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Four levels of the relationship depth pyramid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1118250" y="3720400"/>
            <a:ext cx="5855100" cy="279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Source Sans Pro"/>
              <a:buAutoNum type="arabicPeriod"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Unfamiliar (Trust level: non-existent)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 stranger, possibly someone you’ve read about, seen around the office, or heard friends mention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Examples of Conversation Starter: </a:t>
            </a:r>
            <a:endParaRPr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are you doing? 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goes your work? 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Doing anything fun this weekend? 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Have you read or watched anything good recently?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4" name="Google Shape;84;p16"/>
          <p:cNvSpPr/>
          <p:nvPr/>
        </p:nvSpPr>
        <p:spPr>
          <a:xfrm rot="5400000">
            <a:off x="-690650" y="5067850"/>
            <a:ext cx="29946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6973350" y="3100400"/>
            <a:ext cx="4599600" cy="36147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6"/>
          <p:cNvSpPr txBox="1"/>
          <p:nvPr/>
        </p:nvSpPr>
        <p:spPr>
          <a:xfrm>
            <a:off x="7434800" y="3244900"/>
            <a:ext cx="3852300" cy="279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Source Sans Pro"/>
              <a:buAutoNum type="arabicPeriod" startAt="2"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Familiar (Trust level: low)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An acquaintance you’ve spoken with a few times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Examples of Conversation Starter: </a:t>
            </a:r>
            <a:endParaRPr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are things going with that project you were working on?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 heard you were completing your pilot's license, how is that going?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Did you hear Frank landed the promotion?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7" name="Google Shape;87;p16"/>
          <p:cNvSpPr/>
          <p:nvPr/>
        </p:nvSpPr>
        <p:spPr>
          <a:xfrm rot="5400000">
            <a:off x="5308650" y="4765100"/>
            <a:ext cx="36291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7"/>
          <p:cNvPicPr preferRelativeResize="0"/>
          <p:nvPr/>
        </p:nvPicPr>
        <p:blipFill rotWithShape="1">
          <a:blip r:embed="rId3">
            <a:alphaModFix/>
          </a:blip>
          <a:srcRect b="0" l="0" r="0" t="15604"/>
          <a:stretch/>
        </p:blipFill>
        <p:spPr>
          <a:xfrm>
            <a:off x="0" y="25"/>
            <a:ext cx="1218895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7"/>
          <p:cNvSpPr/>
          <p:nvPr/>
        </p:nvSpPr>
        <p:spPr>
          <a:xfrm>
            <a:off x="6709925" y="3020300"/>
            <a:ext cx="4962900" cy="35376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7"/>
          <p:cNvSpPr/>
          <p:nvPr/>
        </p:nvSpPr>
        <p:spPr>
          <a:xfrm>
            <a:off x="656800" y="1028700"/>
            <a:ext cx="5437800" cy="29946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7"/>
          <p:cNvSpPr txBox="1"/>
          <p:nvPr/>
        </p:nvSpPr>
        <p:spPr>
          <a:xfrm>
            <a:off x="1118250" y="1114425"/>
            <a:ext cx="4896900" cy="279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Source Sans Pro"/>
              <a:buAutoNum type="arabicPeriod" startAt="3"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Intimate (Trust level: medium)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You have met this person multiple times, or have worked with them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Examples of Conversation Starter: </a:t>
            </a:r>
            <a:endParaRPr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Last time we spoke you told me you were having an issue with Mark. Was that resolved? Anything I can do to help?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I’m thinking about (buying or doing something), do you have any advice?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6" name="Google Shape;96;p17"/>
          <p:cNvSpPr/>
          <p:nvPr/>
        </p:nvSpPr>
        <p:spPr>
          <a:xfrm rot="5400000">
            <a:off x="-693650" y="2379150"/>
            <a:ext cx="30006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7"/>
          <p:cNvSpPr/>
          <p:nvPr/>
        </p:nvSpPr>
        <p:spPr>
          <a:xfrm>
            <a:off x="656800" y="4243400"/>
            <a:ext cx="5437800" cy="2377500"/>
          </a:xfrm>
          <a:prstGeom prst="rect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7"/>
          <p:cNvSpPr txBox="1"/>
          <p:nvPr/>
        </p:nvSpPr>
        <p:spPr>
          <a:xfrm>
            <a:off x="1118250" y="4243400"/>
            <a:ext cx="4710900" cy="24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Source Sans Pro"/>
              <a:buAutoNum type="arabicPeriod" startAt="4"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Meaningful (Trust level: high)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We talk about our vision for the future, our core beliefs, and our vulnerabilities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Examples of Conversation Starter: </a:t>
            </a:r>
            <a:endParaRPr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 noticed you really have your life together when it pertains to (goals, family, relationships), and I’m sort of struggling. What do you think I can do to improve?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9" name="Google Shape;99;p17"/>
          <p:cNvSpPr/>
          <p:nvPr/>
        </p:nvSpPr>
        <p:spPr>
          <a:xfrm rot="5400000">
            <a:off x="-382100" y="5282300"/>
            <a:ext cx="23775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7"/>
          <p:cNvSpPr txBox="1"/>
          <p:nvPr/>
        </p:nvSpPr>
        <p:spPr>
          <a:xfrm>
            <a:off x="6936575" y="3429000"/>
            <a:ext cx="4484400" cy="30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Based on what you have said to me, I’ve noticed you have been struggling at work, anything I can do to help? I have a few things that helped me when I struggle at work. Would you be ok if I shared them with you?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do you think about Frank? I’m having an issue with him and I need your advice on how to resolve this.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I’m thinking about making a big career move, and I want to know if you had any feedback for me?</a:t>
            </a:r>
            <a:endParaRPr/>
          </a:p>
        </p:txBody>
      </p:sp>
      <p:sp>
        <p:nvSpPr>
          <p:cNvPr id="101" name="Google Shape;101;p17"/>
          <p:cNvSpPr/>
          <p:nvPr/>
        </p:nvSpPr>
        <p:spPr>
          <a:xfrm rot="5400000">
            <a:off x="5083775" y="4646450"/>
            <a:ext cx="35520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8"/>
          <p:cNvSpPr txBox="1"/>
          <p:nvPr/>
        </p:nvSpPr>
        <p:spPr>
          <a:xfrm>
            <a:off x="587925" y="797625"/>
            <a:ext cx="6627300" cy="21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Moving Up The Pyramid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07" name="Google Shape;107;p18"/>
          <p:cNvSpPr txBox="1"/>
          <p:nvPr/>
        </p:nvSpPr>
        <p:spPr>
          <a:xfrm>
            <a:off x="3888350" y="3006263"/>
            <a:ext cx="59985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2C117A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Familiarity: </a:t>
            </a: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How often do you contact this person? Does this person see you on a regular basis? 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2C117A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Honesty:</a:t>
            </a: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 Have you been open to this person? You need to be a little vulnerable to this person and share bits about yourself to show the person you are willing to open yourself up to them. 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2C117A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Integrity:</a:t>
            </a: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 Has this person asked you to do something? If so, you need to make sure you follow through. Has the person asked you to hold a secret?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8" name="Google Shape;108;p18"/>
          <p:cNvSpPr/>
          <p:nvPr/>
        </p:nvSpPr>
        <p:spPr>
          <a:xfrm>
            <a:off x="3888350" y="6144000"/>
            <a:ext cx="59985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 rot="10800000">
            <a:off x="836775" y="-1223925"/>
            <a:ext cx="6129600" cy="299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58"/>
            <a:ext cx="12188952" cy="6856286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9"/>
          <p:cNvSpPr/>
          <p:nvPr/>
        </p:nvSpPr>
        <p:spPr>
          <a:xfrm>
            <a:off x="354175" y="370250"/>
            <a:ext cx="11446200" cy="6032400"/>
          </a:xfrm>
          <a:prstGeom prst="rect">
            <a:avLst/>
          </a:prstGeom>
          <a:solidFill>
            <a:srgbClr val="2C117A">
              <a:alpha val="809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9"/>
          <p:cNvSpPr txBox="1"/>
          <p:nvPr/>
        </p:nvSpPr>
        <p:spPr>
          <a:xfrm>
            <a:off x="1722900" y="1367225"/>
            <a:ext cx="2837700" cy="105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 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Do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: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17" name="Google Shape;117;p19"/>
          <p:cNvSpPr/>
          <p:nvPr/>
        </p:nvSpPr>
        <p:spPr>
          <a:xfrm>
            <a:off x="857900" y="1652975"/>
            <a:ext cx="434700" cy="41763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19"/>
          <p:cNvSpPr txBox="1"/>
          <p:nvPr/>
        </p:nvSpPr>
        <p:spPr>
          <a:xfrm>
            <a:off x="1829525" y="2426525"/>
            <a:ext cx="46998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FF9B9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rPr>
              <a:t>Please complete the following homework exercise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Step 1: Assess your current relationships to see where they land on the pyramid.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Step 2: Of the lower level relationships, have you tried seeing what you can do to move them up a level?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Step 3: Try to move a level 1 relationship to level 2. If you get pushback, relent. If it works, proceed to deepen the relationship.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19" name="Google Shape;119;p19"/>
          <p:cNvSpPr txBox="1"/>
          <p:nvPr/>
        </p:nvSpPr>
        <p:spPr>
          <a:xfrm>
            <a:off x="6839675" y="2838425"/>
            <a:ext cx="4699800" cy="277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Recommend Reading:</a:t>
            </a:r>
            <a:endParaRPr i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uFill>
                  <a:noFill/>
                </a:uFill>
                <a:latin typeface="Source Sans Pro"/>
                <a:ea typeface="Source Sans Pro"/>
                <a:cs typeface="Source Sans Pro"/>
                <a:sym typeface="Source Sans Pr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Seven habits of highly effective people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by Stephen R. Covey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