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12188950"/>
  <p:notesSz cx="6858000" cy="9144000"/>
  <p:embeddedFontLst>
    <p:embeddedFont>
      <p:font typeface="Source Sans Pro Light"/>
      <p:regular r:id="rId12"/>
      <p:bold r:id="rId13"/>
      <p:italic r:id="rId14"/>
      <p:boldItalic r:id="rId15"/>
    </p:embeddedFont>
    <p:embeddedFont>
      <p:font typeface="Source Sans Pro SemiBold"/>
      <p:regular r:id="rId16"/>
      <p:bold r:id="rId17"/>
      <p:italic r:id="rId18"/>
      <p:boldItalic r:id="rId19"/>
    </p:embeddedFont>
    <p:embeddedFont>
      <p:font typeface="Source Sans Pro Black"/>
      <p:bold r:id="rId20"/>
      <p:boldItalic r:id="rId21"/>
    </p:embeddedFont>
    <p:embeddedFont>
      <p:font typeface="Source Sans Pro ExtraLight"/>
      <p:regular r:id="rId22"/>
      <p:bold r:id="rId23"/>
      <p:italic r:id="rId24"/>
      <p:boldItalic r:id="rId25"/>
    </p:embeddedFont>
    <p:embeddedFont>
      <p:font typeface="Source Sans Pro"/>
      <p:regular r:id="rId26"/>
      <p:bold r:id="rId27"/>
      <p:italic r:id="rId28"/>
      <p:boldItalic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39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SourceSansProBlack-bold.fntdata"/><Relationship Id="rId22" Type="http://schemas.openxmlformats.org/officeDocument/2006/relationships/font" Target="fonts/SourceSansProExtraLight-regular.fntdata"/><Relationship Id="rId21" Type="http://schemas.openxmlformats.org/officeDocument/2006/relationships/font" Target="fonts/SourceSansProBlack-boldItalic.fntdata"/><Relationship Id="rId24" Type="http://schemas.openxmlformats.org/officeDocument/2006/relationships/font" Target="fonts/SourceSansProExtraLight-italic.fntdata"/><Relationship Id="rId23" Type="http://schemas.openxmlformats.org/officeDocument/2006/relationships/font" Target="fonts/SourceSansProExtraLight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SourceSansPro-regular.fntdata"/><Relationship Id="rId25" Type="http://schemas.openxmlformats.org/officeDocument/2006/relationships/font" Target="fonts/SourceSansProExtraLight-boldItalic.fntdata"/><Relationship Id="rId28" Type="http://schemas.openxmlformats.org/officeDocument/2006/relationships/font" Target="fonts/SourceSansPro-italic.fntdata"/><Relationship Id="rId27" Type="http://schemas.openxmlformats.org/officeDocument/2006/relationships/font" Target="fonts/SourceSansPro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SourceSansPro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SourceSansProLight-bold.fntdata"/><Relationship Id="rId12" Type="http://schemas.openxmlformats.org/officeDocument/2006/relationships/font" Target="fonts/SourceSansProLight-regular.fntdata"/><Relationship Id="rId15" Type="http://schemas.openxmlformats.org/officeDocument/2006/relationships/font" Target="fonts/SourceSansProLight-boldItalic.fntdata"/><Relationship Id="rId14" Type="http://schemas.openxmlformats.org/officeDocument/2006/relationships/font" Target="fonts/SourceSansProLight-italic.fntdata"/><Relationship Id="rId17" Type="http://schemas.openxmlformats.org/officeDocument/2006/relationships/font" Target="fonts/SourceSansProSemiBold-bold.fntdata"/><Relationship Id="rId16" Type="http://schemas.openxmlformats.org/officeDocument/2006/relationships/font" Target="fonts/SourceSansProSemiBold-regular.fntdata"/><Relationship Id="rId19" Type="http://schemas.openxmlformats.org/officeDocument/2006/relationships/font" Target="fonts/SourceSansProSemiBold-boldItalic.fntdata"/><Relationship Id="rId18" Type="http://schemas.openxmlformats.org/officeDocument/2006/relationships/font" Target="fonts/SourceSansProSemiBold-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a9ad3af5c9_0_7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a9ad3af5c9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a9ad3af5c9_0_19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a9ad3af5c9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9ad3af5c9_0_31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9ad3af5c9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a9ad3af5c9_0_45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a9ad3af5c9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a9ad3af5c9_0_54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a9ad3af5c9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415507" y="992767"/>
            <a:ext cx="11358000" cy="27369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1pPr>
            <a:lvl2pPr lvl="1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2pPr>
            <a:lvl3pPr lvl="2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3pPr>
            <a:lvl4pPr lvl="3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4pPr>
            <a:lvl5pPr lvl="4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5pPr>
            <a:lvl6pPr lvl="5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6pPr>
            <a:lvl7pPr lvl="6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7pPr>
            <a:lvl8pPr lvl="7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8pPr>
            <a:lvl9pPr lvl="8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415496" y="3778833"/>
            <a:ext cx="11358000" cy="10569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415496" y="2867800"/>
            <a:ext cx="11358000" cy="11223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415496" y="1536633"/>
            <a:ext cx="113580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415496" y="1536633"/>
            <a:ext cx="53319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6441588" y="1536633"/>
            <a:ext cx="53319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415496" y="740800"/>
            <a:ext cx="3743100" cy="10077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415496" y="1852800"/>
            <a:ext cx="3743100" cy="42393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30200" lvl="0" marL="457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653503" y="600200"/>
            <a:ext cx="8488200" cy="54543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4475" y="-167"/>
            <a:ext cx="60945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1875" lIns="121875" spcFirstLastPara="1" rIns="121875" wrap="square" tIns="1218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53911" y="1644233"/>
            <a:ext cx="5392200" cy="19764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53911" y="3737433"/>
            <a:ext cx="5392200" cy="16467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6584352" y="965433"/>
            <a:ext cx="5114700" cy="49269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415496" y="5640767"/>
            <a:ext cx="7996500" cy="806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415496" y="1474833"/>
            <a:ext cx="11358000" cy="26181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415496" y="4202967"/>
            <a:ext cx="11358000" cy="17343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 algn="ctr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 algn="ctr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15496" y="1536633"/>
            <a:ext cx="113580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  <a:defRPr sz="2400">
                <a:solidFill>
                  <a:schemeClr val="dk2"/>
                </a:solidFill>
              </a:defRPr>
            </a:lvl1pPr>
            <a:lvl2pPr indent="-349250" lvl="1" marL="914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2pPr>
            <a:lvl3pPr indent="-349250" lvl="2" marL="1371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3pPr>
            <a:lvl4pPr indent="-349250" lvl="3" marL="18288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4pPr>
            <a:lvl5pPr indent="-349250" lvl="4" marL="2286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5pPr>
            <a:lvl6pPr indent="-349250" lvl="5" marL="27432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6pPr>
            <a:lvl7pPr indent="-349250" lvl="6" marL="3200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7pPr>
            <a:lvl8pPr indent="-349250" lvl="7" marL="3657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8pPr>
            <a:lvl9pPr indent="-349250" lvl="8" marL="411480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4.png"/><Relationship Id="rId5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jpg"/><Relationship Id="rId4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720"/>
            <a:ext cx="12188952" cy="685628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1310125" y="1868450"/>
            <a:ext cx="7677000" cy="19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Mastering the Art of Conversations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1310125" y="3929100"/>
            <a:ext cx="4633500" cy="71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600">
                <a:solidFill>
                  <a:srgbClr val="FFFFFF"/>
                </a:solidFill>
                <a:latin typeface="Source Sans Pro ExtraLight"/>
                <a:ea typeface="Source Sans Pro ExtraLight"/>
                <a:cs typeface="Source Sans Pro ExtraLight"/>
                <a:sym typeface="Source Sans Pro ExtraLight"/>
              </a:rPr>
              <a:t>By: Jordan Thibodeau</a:t>
            </a:r>
            <a:endParaRPr sz="2600">
              <a:solidFill>
                <a:srgbClr val="FFFFFF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FFFFFF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1610914">
            <a:off x="2255900" y="-1251651"/>
            <a:ext cx="7677151" cy="3752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849600" y="5135563"/>
            <a:ext cx="7677150" cy="374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/>
          <p:nvPr/>
        </p:nvSpPr>
        <p:spPr>
          <a:xfrm>
            <a:off x="3938175" y="0"/>
            <a:ext cx="4086300" cy="785700"/>
          </a:xfrm>
          <a:prstGeom prst="rect">
            <a:avLst/>
          </a:prstGeom>
          <a:solidFill>
            <a:srgbClr val="480BF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 txBox="1"/>
          <p:nvPr/>
        </p:nvSpPr>
        <p:spPr>
          <a:xfrm>
            <a:off x="3967575" y="2220775"/>
            <a:ext cx="4027500" cy="12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" sz="6400">
                <a:solidFill>
                  <a:srgbClr val="480BF7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Lesson 6:</a:t>
            </a:r>
            <a:endParaRPr sz="2600">
              <a:solidFill>
                <a:srgbClr val="480BF7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2301125" y="3514675"/>
            <a:ext cx="7586700" cy="14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700">
                <a:solidFill>
                  <a:srgbClr val="2C117A"/>
                </a:solidFill>
                <a:latin typeface="Source Sans Pro ExtraLight"/>
                <a:ea typeface="Source Sans Pro ExtraLight"/>
                <a:cs typeface="Source Sans Pro ExtraLight"/>
                <a:sym typeface="Source Sans Pro ExtraLight"/>
              </a:rPr>
              <a:t>Conversation Hooks</a:t>
            </a:r>
            <a:endParaRPr sz="4700">
              <a:solidFill>
                <a:srgbClr val="2C117A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  <a:p>
            <a:pPr indent="0" lvl="0" marL="0" rtl="0" algn="ctr"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sz="4700">
              <a:solidFill>
                <a:srgbClr val="2C117A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0374" y="4324275"/>
            <a:ext cx="6594799" cy="321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-1110850" y="-304900"/>
            <a:ext cx="5166766" cy="252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/>
          <p:nvPr/>
        </p:nvSpPr>
        <p:spPr>
          <a:xfrm>
            <a:off x="587925" y="797625"/>
            <a:ext cx="6627300" cy="179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480BF7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Conversation Openers</a:t>
            </a:r>
            <a:endParaRPr sz="6400">
              <a:solidFill>
                <a:srgbClr val="480BF7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3659725" y="2717625"/>
            <a:ext cx="5855100" cy="32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A lot of time is spent on trying to figure out the perfect thing to say to open a conversation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To make things worse, you won’t know what to say after you used the conversation opener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2C117A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There’s no magic trick for starting conversations</a:t>
            </a:r>
            <a:endParaRPr>
              <a:solidFill>
                <a:srgbClr val="2C117A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Each conversation is unique and there’s no rulebook on how to start them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If you don’t know anything about the person, where do you begin?</a:t>
            </a:r>
            <a:endParaRPr sz="1100">
              <a:solidFill>
                <a:schemeClr val="dk1"/>
              </a:solidFill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0165569">
            <a:off x="-13185" y="-1323752"/>
            <a:ext cx="5135997" cy="250428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/>
          <p:nvPr/>
        </p:nvSpPr>
        <p:spPr>
          <a:xfrm>
            <a:off x="4051375" y="6143625"/>
            <a:ext cx="5149800" cy="7140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6"/>
          <p:cNvPicPr preferRelativeResize="0"/>
          <p:nvPr/>
        </p:nvPicPr>
        <p:blipFill rotWithShape="1">
          <a:blip r:embed="rId3">
            <a:alphaModFix/>
          </a:blip>
          <a:srcRect b="24322" l="6465" r="3864" t="0"/>
          <a:stretch/>
        </p:blipFill>
        <p:spPr>
          <a:xfrm>
            <a:off x="0" y="0"/>
            <a:ext cx="1218895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6"/>
          <p:cNvSpPr txBox="1"/>
          <p:nvPr/>
        </p:nvSpPr>
        <p:spPr>
          <a:xfrm>
            <a:off x="587925" y="797625"/>
            <a:ext cx="6970200" cy="271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Conversation Hooks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3560875" y="2786050"/>
            <a:ext cx="5855100" cy="32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Like it or not, people perceive you based on your actions and what you wear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A </a:t>
            </a:r>
            <a:r>
              <a:rPr lang="en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conversation hook </a:t>
            </a: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can be any object or action that provides you with a slight tell about the person, which makes it easier to start a conversation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Examples of conversation hooks:</a:t>
            </a:r>
            <a:endParaRPr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Clothing with your favorite band, Movie, or sports team on it. 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Your cellphone with a decorative Star Wars case. 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 book or magazine you took to the coffee shop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83" name="Google Shape;83;p16"/>
          <p:cNvSpPr/>
          <p:nvPr/>
        </p:nvSpPr>
        <p:spPr>
          <a:xfrm rot="5400000">
            <a:off x="1089625" y="3865000"/>
            <a:ext cx="24576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/>
        </p:nvSpPr>
        <p:spPr>
          <a:xfrm>
            <a:off x="587925" y="797625"/>
            <a:ext cx="6627300" cy="271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480BF7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Conversation Hooks are Tribal</a:t>
            </a:r>
            <a:endParaRPr sz="6400">
              <a:solidFill>
                <a:srgbClr val="480BF7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89" name="Google Shape;89;p17"/>
          <p:cNvSpPr txBox="1"/>
          <p:nvPr/>
        </p:nvSpPr>
        <p:spPr>
          <a:xfrm>
            <a:off x="759375" y="3632025"/>
            <a:ext cx="5855100" cy="299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Not only do conversation hooks represent what you like, but also they indicate what tribe you belong to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2C117A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If someone indicates they are part of your tribe, it means:</a:t>
            </a:r>
            <a:endParaRPr>
              <a:solidFill>
                <a:srgbClr val="2C117A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You are inclined to like the person because they are similar to you. 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You have a common interest you can talk about. 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You now have a channel of communication to get the conversation going.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0" name="Google Shape;90;p17"/>
          <p:cNvSpPr/>
          <p:nvPr/>
        </p:nvSpPr>
        <p:spPr>
          <a:xfrm>
            <a:off x="6751700" y="6144000"/>
            <a:ext cx="4949700" cy="7140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1" name="Google Shape;9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51700" y="2612800"/>
            <a:ext cx="4949698" cy="3299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 rot="10800000">
            <a:off x="836775" y="-1223925"/>
            <a:ext cx="6129600" cy="299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858"/>
            <a:ext cx="12188952" cy="6856286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8"/>
          <p:cNvSpPr/>
          <p:nvPr/>
        </p:nvSpPr>
        <p:spPr>
          <a:xfrm>
            <a:off x="354175" y="370250"/>
            <a:ext cx="11446200" cy="6032400"/>
          </a:xfrm>
          <a:prstGeom prst="rect">
            <a:avLst/>
          </a:prstGeom>
          <a:solidFill>
            <a:srgbClr val="2C117A">
              <a:alpha val="809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18"/>
          <p:cNvSpPr txBox="1"/>
          <p:nvPr/>
        </p:nvSpPr>
        <p:spPr>
          <a:xfrm>
            <a:off x="1722900" y="1652975"/>
            <a:ext cx="2837700" cy="105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To 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Do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: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100" name="Google Shape;100;p18"/>
          <p:cNvSpPr/>
          <p:nvPr/>
        </p:nvSpPr>
        <p:spPr>
          <a:xfrm>
            <a:off x="857900" y="1652975"/>
            <a:ext cx="434700" cy="41763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8"/>
          <p:cNvSpPr txBox="1"/>
          <p:nvPr/>
        </p:nvSpPr>
        <p:spPr>
          <a:xfrm>
            <a:off x="1829525" y="2712275"/>
            <a:ext cx="4699800" cy="30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900">
                <a:solidFill>
                  <a:srgbClr val="FF9B9F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rPr>
              <a:t>Please complete the following homework exercise</a:t>
            </a:r>
            <a:endParaRPr sz="1900">
              <a:solidFill>
                <a:srgbClr val="FF9B9F"/>
              </a:solidFill>
              <a:latin typeface="Source Sans Pro SemiBold"/>
              <a:ea typeface="Source Sans Pro SemiBold"/>
              <a:cs typeface="Source Sans Pro SemiBold"/>
              <a:sym typeface="Source Sans Pro SemiBol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 next time you see someone, see how many conversations hooks you can spot.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do the conversation hooks tell you about the person?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Try to use the conversation hooks to start a conversation.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