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6858000" cx="12188950"/>
  <p:notesSz cx="6858000" cy="9144000"/>
  <p:embeddedFontLst>
    <p:embeddedFont>
      <p:font typeface="Source Sans Pro Light"/>
      <p:regular r:id="rId13"/>
      <p:bold r:id="rId14"/>
      <p:italic r:id="rId15"/>
      <p:boldItalic r:id="rId16"/>
    </p:embeddedFont>
    <p:embeddedFont>
      <p:font typeface="Source Sans Pro SemiBold"/>
      <p:regular r:id="rId17"/>
      <p:bold r:id="rId18"/>
      <p:italic r:id="rId19"/>
      <p:boldItalic r:id="rId20"/>
    </p:embeddedFont>
    <p:embeddedFont>
      <p:font typeface="Source Sans Pro Black"/>
      <p:bold r:id="rId21"/>
      <p:boldItalic r:id="rId22"/>
    </p:embeddedFont>
    <p:embeddedFont>
      <p:font typeface="Source Sans Pro ExtraLight"/>
      <p:regular r:id="rId23"/>
      <p:bold r:id="rId24"/>
      <p:italic r:id="rId25"/>
      <p:boldItalic r:id="rId26"/>
    </p:embeddedFont>
    <p:embeddedFont>
      <p:font typeface="Source Sans Pr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39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SansProSemiBold-boldItalic.fntdata"/><Relationship Id="rId22" Type="http://schemas.openxmlformats.org/officeDocument/2006/relationships/font" Target="fonts/SourceSansProBlack-boldItalic.fntdata"/><Relationship Id="rId21" Type="http://schemas.openxmlformats.org/officeDocument/2006/relationships/font" Target="fonts/SourceSansProBlack-bold.fntdata"/><Relationship Id="rId24" Type="http://schemas.openxmlformats.org/officeDocument/2006/relationships/font" Target="fonts/SourceSansProExtraLight-bold.fntdata"/><Relationship Id="rId23" Type="http://schemas.openxmlformats.org/officeDocument/2006/relationships/font" Target="fonts/SourceSansProExtraLight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SourceSansProExtraLight-boldItalic.fntdata"/><Relationship Id="rId25" Type="http://schemas.openxmlformats.org/officeDocument/2006/relationships/font" Target="fonts/SourceSansProExtraLight-italic.fntdata"/><Relationship Id="rId28" Type="http://schemas.openxmlformats.org/officeDocument/2006/relationships/font" Target="fonts/SourceSansPro-bold.fntdata"/><Relationship Id="rId27" Type="http://schemas.openxmlformats.org/officeDocument/2006/relationships/font" Target="fonts/SourceSansPr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SourceSansPr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SourceSansPr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SourceSansProLight-regular.fntdata"/><Relationship Id="rId12" Type="http://schemas.openxmlformats.org/officeDocument/2006/relationships/slide" Target="slides/slide7.xml"/><Relationship Id="rId15" Type="http://schemas.openxmlformats.org/officeDocument/2006/relationships/font" Target="fonts/SourceSansProLight-italic.fntdata"/><Relationship Id="rId14" Type="http://schemas.openxmlformats.org/officeDocument/2006/relationships/font" Target="fonts/SourceSansProLight-bold.fntdata"/><Relationship Id="rId17" Type="http://schemas.openxmlformats.org/officeDocument/2006/relationships/font" Target="fonts/SourceSansProSemiBold-regular.fntdata"/><Relationship Id="rId16" Type="http://schemas.openxmlformats.org/officeDocument/2006/relationships/font" Target="fonts/SourceSansProLight-boldItalic.fntdata"/><Relationship Id="rId19" Type="http://schemas.openxmlformats.org/officeDocument/2006/relationships/font" Target="fonts/SourceSansProSemiBold-italic.fntdata"/><Relationship Id="rId18" Type="http://schemas.openxmlformats.org/officeDocument/2006/relationships/font" Target="fonts/SourceSansProSemiBold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a9ad3af5c9_0_7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a9ad3af5c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a9ad3af5c9_0_19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a9ad3af5c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a9ad3af5c9_0_31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a9ad3af5c9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a9ad3af5c9_0_45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a9ad3af5c9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ab28889d69_0_0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ab28889d6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a9ad3af5c9_0_54:notes"/>
          <p:cNvSpPr/>
          <p:nvPr>
            <p:ph idx="2" type="sldImg"/>
          </p:nvPr>
        </p:nvSpPr>
        <p:spPr>
          <a:xfrm>
            <a:off x="382063" y="685800"/>
            <a:ext cx="60945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a9ad3af5c9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415507" y="992767"/>
            <a:ext cx="11358000" cy="27369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415496" y="3778833"/>
            <a:ext cx="11358000" cy="10569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415496" y="2867800"/>
            <a:ext cx="11358000" cy="1122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415496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6441588" y="1536633"/>
            <a:ext cx="5331900" cy="45552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49250" lvl="0" marL="457200"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415496" y="740800"/>
            <a:ext cx="3743100" cy="10077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415496" y="1852800"/>
            <a:ext cx="3743100" cy="4239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30200" lvl="0" marL="457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indent="-330200" lvl="1" marL="9144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2pPr>
            <a:lvl3pPr indent="-330200" lvl="2" marL="13716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3pPr>
            <a:lvl4pPr indent="-330200" lvl="3" marL="18288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4pPr>
            <a:lvl5pPr indent="-330200" lvl="4" marL="22860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5pPr>
            <a:lvl6pPr indent="-330200" lvl="5" marL="2743200">
              <a:spcBef>
                <a:spcPts val="2100"/>
              </a:spcBef>
              <a:spcAft>
                <a:spcPts val="0"/>
              </a:spcAft>
              <a:buSzPts val="1600"/>
              <a:buChar char="■"/>
              <a:defRPr sz="1600"/>
            </a:lvl6pPr>
            <a:lvl7pPr indent="-330200" lvl="6" marL="3200400">
              <a:spcBef>
                <a:spcPts val="2100"/>
              </a:spcBef>
              <a:spcAft>
                <a:spcPts val="0"/>
              </a:spcAft>
              <a:buSzPts val="1600"/>
              <a:buChar char="●"/>
              <a:defRPr sz="1600"/>
            </a:lvl7pPr>
            <a:lvl8pPr indent="-330200" lvl="7" marL="3657600">
              <a:spcBef>
                <a:spcPts val="2100"/>
              </a:spcBef>
              <a:spcAft>
                <a:spcPts val="0"/>
              </a:spcAft>
              <a:buSzPts val="1600"/>
              <a:buChar char="○"/>
              <a:defRPr sz="1600"/>
            </a:lvl8pPr>
            <a:lvl9pPr indent="-330200" lvl="8" marL="4114800">
              <a:spcBef>
                <a:spcPts val="2100"/>
              </a:spcBef>
              <a:spcAft>
                <a:spcPts val="2100"/>
              </a:spcAft>
              <a:buSzPts val="1600"/>
              <a:buChar char="■"/>
              <a:defRPr sz="16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653503" y="600200"/>
            <a:ext cx="8488200" cy="54543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6094475" y="-167"/>
            <a:ext cx="60945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353911" y="1644233"/>
            <a:ext cx="5392200" cy="19764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353911" y="3737433"/>
            <a:ext cx="5392200" cy="16467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6584352" y="965433"/>
            <a:ext cx="5114700" cy="49269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381000" lvl="0" marL="4572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415496" y="5640767"/>
            <a:ext cx="7996500" cy="806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415496" y="1474833"/>
            <a:ext cx="11358000" cy="2618100"/>
          </a:xfrm>
          <a:prstGeom prst="rect">
            <a:avLst/>
          </a:prstGeom>
        </p:spPr>
        <p:txBody>
          <a:bodyPr anchorCtr="0" anchor="b" bIns="121875" lIns="121875" spcFirstLastPara="1" rIns="121875" wrap="square" tIns="12187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415496" y="4202967"/>
            <a:ext cx="11358000" cy="1734300"/>
          </a:xfrm>
          <a:prstGeom prst="rect">
            <a:avLst/>
          </a:prstGeom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 algn="ctr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indent="-349250" lvl="1" marL="9144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indent="-349250" lvl="2" marL="13716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indent="-349250" lvl="3" marL="18288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indent="-349250" lvl="4" marL="22860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indent="-349250" lvl="5" marL="2743200" algn="ct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indent="-349250" lvl="6" marL="3200400" algn="ct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indent="-349250" lvl="7" marL="3657600" algn="ct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indent="-349250" lvl="8" marL="4114800" algn="ct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15496" y="593367"/>
            <a:ext cx="113580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None/>
              <a:defRPr sz="37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15496" y="1536633"/>
            <a:ext cx="113580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t" bIns="121875" lIns="121875" spcFirstLastPara="1" rIns="121875" wrap="square" tIns="121875">
            <a:noAutofit/>
          </a:bodyPr>
          <a:lstStyle>
            <a:lvl1pPr indent="-3810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Char char="●"/>
              <a:defRPr sz="2400">
                <a:solidFill>
                  <a:schemeClr val="dk2"/>
                </a:solidFill>
              </a:defRPr>
            </a:lvl1pPr>
            <a:lvl2pPr indent="-349250" lvl="1" marL="914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2pPr>
            <a:lvl3pPr indent="-349250" lvl="2" marL="1371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3pPr>
            <a:lvl4pPr indent="-349250" lvl="3" marL="18288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4pPr>
            <a:lvl5pPr indent="-349250" lvl="4" marL="22860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5pPr>
            <a:lvl6pPr indent="-349250" lvl="5" marL="27432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6pPr>
            <a:lvl7pPr indent="-349250" lvl="6" marL="32004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●"/>
              <a:defRPr sz="1900">
                <a:solidFill>
                  <a:schemeClr val="dk2"/>
                </a:solidFill>
              </a:defRPr>
            </a:lvl7pPr>
            <a:lvl8pPr indent="-349250" lvl="7" marL="365760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dk2"/>
              </a:buClr>
              <a:buSzPts val="1900"/>
              <a:buChar char="○"/>
              <a:defRPr sz="1900">
                <a:solidFill>
                  <a:schemeClr val="dk2"/>
                </a:solidFill>
              </a:defRPr>
            </a:lvl8pPr>
            <a:lvl9pPr indent="-349250" lvl="8" marL="411480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dk2"/>
              </a:buClr>
              <a:buSzPts val="1900"/>
              <a:buChar char="■"/>
              <a:defRPr sz="19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11293784" y="6217622"/>
            <a:ext cx="7314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875" lIns="121875" spcFirstLastPara="1" rIns="121875" wrap="square" tIns="121875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Relationship Id="rId4" Type="http://schemas.openxmlformats.org/officeDocument/2006/relationships/image" Target="../media/image1.png"/><Relationship Id="rId5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jpg"/><Relationship Id="rId4" Type="http://schemas.openxmlformats.org/officeDocument/2006/relationships/hyperlink" Target="https://amzn.to/2PDsmOk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720"/>
            <a:ext cx="12188952" cy="6856280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1310125" y="1868450"/>
            <a:ext cx="7266300" cy="19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Mastering the Art of Conversations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310125" y="3929100"/>
            <a:ext cx="4633500" cy="71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2600">
                <a:solidFill>
                  <a:srgbClr val="FFFFFF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By: Jordan Thibodeau</a:t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FFFFFF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1610914">
            <a:off x="2255900" y="-1251651"/>
            <a:ext cx="7677151" cy="375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849600" y="5135563"/>
            <a:ext cx="7677150" cy="374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3938175" y="0"/>
            <a:ext cx="4086300" cy="785700"/>
          </a:xfrm>
          <a:prstGeom prst="rect">
            <a:avLst/>
          </a:prstGeom>
          <a:solidFill>
            <a:srgbClr val="480BF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3967575" y="2220775"/>
            <a:ext cx="4027500" cy="129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b="1" lang="en" sz="6400">
                <a:solidFill>
                  <a:srgbClr val="480BF7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Lesson 3:</a:t>
            </a:r>
            <a:endParaRPr sz="2600">
              <a:solidFill>
                <a:srgbClr val="480BF7"/>
              </a:solidFill>
              <a:latin typeface="Source Sans Pro Light"/>
              <a:ea typeface="Source Sans Pro Light"/>
              <a:cs typeface="Source Sans Pro Light"/>
              <a:sym typeface="Source Sans Pro Light"/>
            </a:endParaRPr>
          </a:p>
        </p:txBody>
      </p:sp>
      <p:sp>
        <p:nvSpPr>
          <p:cNvPr id="65" name="Google Shape;65;p14"/>
          <p:cNvSpPr txBox="1"/>
          <p:nvPr/>
        </p:nvSpPr>
        <p:spPr>
          <a:xfrm>
            <a:off x="2301125" y="3514675"/>
            <a:ext cx="7586700" cy="145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2000"/>
              </a:spcBef>
              <a:spcAft>
                <a:spcPts val="6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700">
                <a:solidFill>
                  <a:srgbClr val="2C117A"/>
                </a:solidFill>
                <a:latin typeface="Source Sans Pro ExtraLight"/>
                <a:ea typeface="Source Sans Pro ExtraLight"/>
                <a:cs typeface="Source Sans Pro ExtraLight"/>
                <a:sym typeface="Source Sans Pro ExtraLight"/>
              </a:rPr>
              <a:t>Listening to what isn’t said</a:t>
            </a:r>
            <a:endParaRPr sz="4700">
              <a:solidFill>
                <a:srgbClr val="2C117A"/>
              </a:solidFill>
              <a:latin typeface="Source Sans Pro ExtraLight"/>
              <a:ea typeface="Source Sans Pro ExtraLight"/>
              <a:cs typeface="Source Sans Pro ExtraLight"/>
              <a:sym typeface="Source Sans Pro ExtraLight"/>
            </a:endParaRPr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70374" y="4324275"/>
            <a:ext cx="6594799" cy="3219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-1110850" y="-304900"/>
            <a:ext cx="5166766" cy="2525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/>
          <p:nvPr/>
        </p:nvSpPr>
        <p:spPr>
          <a:xfrm>
            <a:off x="587925" y="797625"/>
            <a:ext cx="6043500" cy="16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Body Language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73" name="Google Shape;73;p15"/>
          <p:cNvSpPr txBox="1"/>
          <p:nvPr/>
        </p:nvSpPr>
        <p:spPr>
          <a:xfrm>
            <a:off x="2935100" y="2237213"/>
            <a:ext cx="5855100" cy="329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Is there a mismatch between what they are saying and what their face is expressing?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○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Sometimes you pick up micro expressions that indicate how the person really feels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Is there a mismatch between what they are saying and what their body is expressing?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○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It’s hard for our conscious to override what our unconscious is feeling about a person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Is their body directly facing you?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1" marL="9144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○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Usually, a sign that the person is not 100% focused on what you’re saying is when their body and feet aren’t pointed directly towards you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10165569">
            <a:off x="-13185" y="-1323752"/>
            <a:ext cx="5135997" cy="250428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/>
          <p:nvPr/>
        </p:nvSpPr>
        <p:spPr>
          <a:xfrm>
            <a:off x="3387800" y="6143650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6"/>
          <p:cNvPicPr preferRelativeResize="0"/>
          <p:nvPr/>
        </p:nvPicPr>
        <p:blipFill rotWithShape="1">
          <a:blip r:embed="rId3">
            <a:alphaModFix/>
          </a:blip>
          <a:srcRect b="15604" l="0" r="0" t="0"/>
          <a:stretch/>
        </p:blipFill>
        <p:spPr>
          <a:xfrm>
            <a:off x="0" y="0"/>
            <a:ext cx="121889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6"/>
          <p:cNvSpPr txBox="1"/>
          <p:nvPr/>
        </p:nvSpPr>
        <p:spPr>
          <a:xfrm>
            <a:off x="587925" y="797625"/>
            <a:ext cx="6970200" cy="190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Baseline Temperament</a:t>
            </a:r>
            <a:endParaRPr b="1" sz="11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2625450" y="3514725"/>
            <a:ext cx="5855100" cy="23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Is the person acting below or above their emotional baseline?</a:t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Does the person look anxious or stressed?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If so, odds are the person won’t be able to fully listen to you until their issue is addressed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How does the person respond when she sees you? </a:t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Char char="●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Typically the pitch of a person’s voices rises when they greet someone they like and lower when they talk to someone they don’t like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83" name="Google Shape;83;p16"/>
          <p:cNvSpPr/>
          <p:nvPr/>
        </p:nvSpPr>
        <p:spPr>
          <a:xfrm rot="5400000">
            <a:off x="1165925" y="4518975"/>
            <a:ext cx="24576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7"/>
          <p:cNvSpPr txBox="1"/>
          <p:nvPr/>
        </p:nvSpPr>
        <p:spPr>
          <a:xfrm>
            <a:off x="587925" y="797625"/>
            <a:ext cx="6627300" cy="199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480BF7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The channel of communication</a:t>
            </a:r>
            <a:endParaRPr sz="6400">
              <a:solidFill>
                <a:srgbClr val="480BF7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3784025" y="2788425"/>
            <a:ext cx="5855100" cy="3087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How much time are you speaking?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Are you carrying most of the conversation?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Have you let the other person into the conversation?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How much time are you focusing the conversation on yourself and not the other person?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We love to talk about ourselves, but when we only speak about ourselves, we rob the other person of this joy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Source Sans Pro"/>
                <a:ea typeface="Source Sans Pro"/>
                <a:cs typeface="Source Sans Pro"/>
                <a:sym typeface="Source Sans Pro"/>
              </a:rPr>
              <a:t>Is the conversation becoming combative or turning into an argument?</a:t>
            </a:r>
            <a:endParaRPr b="1"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What can you do to refocus the topic on something more enjoyable?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Font typeface="Source Sans Pro"/>
              <a:buChar char="●"/>
            </a:pPr>
            <a:r>
              <a:rPr lang="en">
                <a:latin typeface="Source Sans Pro"/>
                <a:ea typeface="Source Sans Pro"/>
                <a:cs typeface="Source Sans Pro"/>
                <a:sym typeface="Source Sans Pro"/>
              </a:rPr>
              <a:t>The goal of the conversation is to bring people closer together, not push them away</a:t>
            </a:r>
            <a:endParaRPr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0" name="Google Shape;90;p17"/>
          <p:cNvSpPr/>
          <p:nvPr/>
        </p:nvSpPr>
        <p:spPr>
          <a:xfrm>
            <a:off x="4374025" y="6144000"/>
            <a:ext cx="4949700" cy="7140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 rot="10800000">
            <a:off x="836775" y="-1223925"/>
            <a:ext cx="6129600" cy="299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18"/>
          <p:cNvPicPr preferRelativeResize="0"/>
          <p:nvPr/>
        </p:nvPicPr>
        <p:blipFill rotWithShape="1">
          <a:blip r:embed="rId3">
            <a:alphaModFix/>
          </a:blip>
          <a:srcRect b="1406" l="0" r="0" t="9602"/>
          <a:stretch/>
        </p:blipFill>
        <p:spPr>
          <a:xfrm>
            <a:off x="0" y="0"/>
            <a:ext cx="12188952" cy="7231674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8"/>
          <p:cNvSpPr txBox="1"/>
          <p:nvPr/>
        </p:nvSpPr>
        <p:spPr>
          <a:xfrm>
            <a:off x="587925" y="797625"/>
            <a:ext cx="6970200" cy="1224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The environment 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98" name="Google Shape;98;p18"/>
          <p:cNvSpPr txBox="1"/>
          <p:nvPr/>
        </p:nvSpPr>
        <p:spPr>
          <a:xfrm>
            <a:off x="1800550" y="2728350"/>
            <a:ext cx="5855100" cy="29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Is your current location conducive to the type of conversation you’re having?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Are you speaking to someone at an event organized for a specific cause?</a:t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When you’re in a group setting or hosting an event, is there anyone who seems not to be engaged in the party? </a:t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Is there something that’s distracting the other party from being fully engaged in the conversation?</a:t>
            </a:r>
            <a:endParaRPr b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9" name="Google Shape;99;p18"/>
          <p:cNvSpPr/>
          <p:nvPr/>
        </p:nvSpPr>
        <p:spPr>
          <a:xfrm rot="5400000">
            <a:off x="-63325" y="3807300"/>
            <a:ext cx="2457600" cy="299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858"/>
            <a:ext cx="12188952" cy="6856286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9"/>
          <p:cNvSpPr/>
          <p:nvPr/>
        </p:nvSpPr>
        <p:spPr>
          <a:xfrm>
            <a:off x="354175" y="370250"/>
            <a:ext cx="11446200" cy="6032400"/>
          </a:xfrm>
          <a:prstGeom prst="rect">
            <a:avLst/>
          </a:prstGeom>
          <a:solidFill>
            <a:srgbClr val="2C117A">
              <a:alpha val="80900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9"/>
          <p:cNvSpPr txBox="1"/>
          <p:nvPr/>
        </p:nvSpPr>
        <p:spPr>
          <a:xfrm>
            <a:off x="1722900" y="1652975"/>
            <a:ext cx="2837700" cy="105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To 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Do</a:t>
            </a:r>
            <a:r>
              <a:rPr lang="en" sz="6400">
                <a:solidFill>
                  <a:srgbClr val="FFFFFF"/>
                </a:solidFill>
                <a:latin typeface="Source Sans Pro Black"/>
                <a:ea typeface="Source Sans Pro Black"/>
                <a:cs typeface="Source Sans Pro Black"/>
                <a:sym typeface="Source Sans Pro Black"/>
              </a:rPr>
              <a:t>:</a:t>
            </a:r>
            <a:endParaRPr sz="6400">
              <a:solidFill>
                <a:srgbClr val="FFFFFF"/>
              </a:solidFill>
              <a:latin typeface="Source Sans Pro Black"/>
              <a:ea typeface="Source Sans Pro Black"/>
              <a:cs typeface="Source Sans Pro Black"/>
              <a:sym typeface="Source Sans Pro Black"/>
            </a:endParaRPr>
          </a:p>
        </p:txBody>
      </p:sp>
      <p:sp>
        <p:nvSpPr>
          <p:cNvPr id="107" name="Google Shape;107;p19"/>
          <p:cNvSpPr/>
          <p:nvPr/>
        </p:nvSpPr>
        <p:spPr>
          <a:xfrm>
            <a:off x="857900" y="1652975"/>
            <a:ext cx="434700" cy="4176300"/>
          </a:xfrm>
          <a:prstGeom prst="rect">
            <a:avLst/>
          </a:prstGeom>
          <a:solidFill>
            <a:srgbClr val="FF9B9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9"/>
          <p:cNvSpPr txBox="1"/>
          <p:nvPr/>
        </p:nvSpPr>
        <p:spPr>
          <a:xfrm>
            <a:off x="1829525" y="271227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900">
                <a:solidFill>
                  <a:srgbClr val="FF9B9F"/>
                </a:solidFill>
                <a:latin typeface="Source Sans Pro SemiBold"/>
                <a:ea typeface="Source Sans Pro SemiBold"/>
                <a:cs typeface="Source Sans Pro SemiBold"/>
                <a:sym typeface="Source Sans Pro SemiBold"/>
              </a:rPr>
              <a:t>Please complete the following homework exercise</a:t>
            </a:r>
            <a:endParaRPr sz="1900">
              <a:solidFill>
                <a:srgbClr val="FF9B9F"/>
              </a:solidFill>
              <a:latin typeface="Source Sans Pro SemiBold"/>
              <a:ea typeface="Source Sans Pro SemiBold"/>
              <a:cs typeface="Source Sans Pro SemiBold"/>
              <a:sym typeface="Source Sans Pro SemiBold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Next time you’re engaged in conversation, focus on either the channel of communication, body language, baseline temperament, or the environment.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nonverbal cues are you picking up from the person?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Source Sans Pro"/>
              <a:buAutoNum type="arabicPeriod"/>
            </a:pP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What is the cue telling you and what can you do with this information to improve the conversation?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09" name="Google Shape;109;p19"/>
          <p:cNvSpPr txBox="1"/>
          <p:nvPr/>
        </p:nvSpPr>
        <p:spPr>
          <a:xfrm>
            <a:off x="6931350" y="2800475"/>
            <a:ext cx="4699800" cy="302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Recommended Reading:</a:t>
            </a:r>
            <a:endParaRPr i="1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FFFFFF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The Laws of Human Nature</a:t>
            </a:r>
            <a:r>
              <a:rPr lang="en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by Robert Greene</a:t>
            </a:r>
            <a:endParaRPr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