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12188950"/>
  <p:notesSz cx="6858000" cy="9144000"/>
  <p:embeddedFontLst>
    <p:embeddedFont>
      <p:font typeface="Source Sans Pro Light"/>
      <p:regular r:id="rId14"/>
      <p:bold r:id="rId15"/>
      <p:italic r:id="rId16"/>
      <p:boldItalic r:id="rId17"/>
    </p:embeddedFont>
    <p:embeddedFont>
      <p:font typeface="Source Sans Pro SemiBold"/>
      <p:regular r:id="rId18"/>
      <p:bold r:id="rId19"/>
      <p:italic r:id="rId20"/>
      <p:boldItalic r:id="rId21"/>
    </p:embeddedFont>
    <p:embeddedFont>
      <p:font typeface="Source Sans Pro Black"/>
      <p:bold r:id="rId22"/>
      <p:boldItalic r:id="rId23"/>
    </p:embeddedFont>
    <p:embeddedFont>
      <p:font typeface="Source Sans Pro ExtraLight"/>
      <p:regular r:id="rId24"/>
      <p:bold r:id="rId25"/>
      <p:italic r:id="rId26"/>
      <p:boldItalic r:id="rId27"/>
    </p:embeddedFont>
    <p:embeddedFont>
      <p:font typeface="Source Sans Pro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39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SansProSemiBold-italic.fntdata"/><Relationship Id="rId22" Type="http://schemas.openxmlformats.org/officeDocument/2006/relationships/font" Target="fonts/SourceSansProBlack-bold.fntdata"/><Relationship Id="rId21" Type="http://schemas.openxmlformats.org/officeDocument/2006/relationships/font" Target="fonts/SourceSansProSemiBold-boldItalic.fntdata"/><Relationship Id="rId24" Type="http://schemas.openxmlformats.org/officeDocument/2006/relationships/font" Target="fonts/SourceSansProExtraLight-regular.fntdata"/><Relationship Id="rId23" Type="http://schemas.openxmlformats.org/officeDocument/2006/relationships/font" Target="fonts/SourceSansProBlack-boldItalic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SourceSansProExtraLight-italic.fntdata"/><Relationship Id="rId25" Type="http://schemas.openxmlformats.org/officeDocument/2006/relationships/font" Target="fonts/SourceSansProExtraLight-bold.fntdata"/><Relationship Id="rId28" Type="http://schemas.openxmlformats.org/officeDocument/2006/relationships/font" Target="fonts/SourceSansPro-regular.fntdata"/><Relationship Id="rId27" Type="http://schemas.openxmlformats.org/officeDocument/2006/relationships/font" Target="fonts/SourceSansProExtraLight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SourceSansPro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SourceSansPro-boldItalic.fntdata"/><Relationship Id="rId30" Type="http://schemas.openxmlformats.org/officeDocument/2006/relationships/font" Target="fonts/SourceSansPro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font" Target="fonts/SourceSansProLight-bold.fntdata"/><Relationship Id="rId14" Type="http://schemas.openxmlformats.org/officeDocument/2006/relationships/font" Target="fonts/SourceSansProLight-regular.fntdata"/><Relationship Id="rId17" Type="http://schemas.openxmlformats.org/officeDocument/2006/relationships/font" Target="fonts/SourceSansProLight-boldItalic.fntdata"/><Relationship Id="rId16" Type="http://schemas.openxmlformats.org/officeDocument/2006/relationships/font" Target="fonts/SourceSansProLight-italic.fntdata"/><Relationship Id="rId19" Type="http://schemas.openxmlformats.org/officeDocument/2006/relationships/font" Target="fonts/SourceSansProSemiBold-bold.fntdata"/><Relationship Id="rId18" Type="http://schemas.openxmlformats.org/officeDocument/2006/relationships/font" Target="fonts/SourceSansProSemiBold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a9ad3af5c9_0_7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a9ad3af5c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a9ad3af5c9_0_19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a9ad3af5c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9ad3af5c9_0_31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9ad3af5c9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ab23e12c2e_0_5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ab23e12c2e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ab23e12c2e_0_17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ab23e12c2e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a9ad3af5c9_0_45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a9ad3af5c9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a9ad3af5c9_0_54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a9ad3af5c9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415507" y="992767"/>
            <a:ext cx="11358000" cy="27369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415496" y="3778833"/>
            <a:ext cx="11358000" cy="10569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415496" y="2867800"/>
            <a:ext cx="11358000" cy="1122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415496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6441588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415496" y="740800"/>
            <a:ext cx="3743100" cy="10077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415496" y="1852800"/>
            <a:ext cx="3743100" cy="4239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653503" y="600200"/>
            <a:ext cx="8488200" cy="5454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4475" y="-167"/>
            <a:ext cx="60945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53911" y="1644233"/>
            <a:ext cx="5392200" cy="19764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53911" y="3737433"/>
            <a:ext cx="5392200" cy="16467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6584352" y="965433"/>
            <a:ext cx="5114700" cy="49269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415496" y="5640767"/>
            <a:ext cx="7996500" cy="806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415496" y="1474833"/>
            <a:ext cx="11358000" cy="26181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415496" y="4202967"/>
            <a:ext cx="11358000" cy="1734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ct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  <a:defRPr sz="2400">
                <a:solidFill>
                  <a:schemeClr val="dk2"/>
                </a:solidFill>
              </a:defRPr>
            </a:lvl1pPr>
            <a:lvl2pPr indent="-349250" lvl="1" marL="914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2pPr>
            <a:lvl3pPr indent="-349250" lvl="2" marL="1371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3pPr>
            <a:lvl4pPr indent="-349250" lvl="3" marL="18288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4pPr>
            <a:lvl5pPr indent="-349250" lvl="4" marL="2286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5pPr>
            <a:lvl6pPr indent="-349250" lvl="5" marL="27432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6pPr>
            <a:lvl7pPr indent="-349250" lvl="6" marL="3200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7pPr>
            <a:lvl8pPr indent="-349250" lvl="7" marL="3657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8pPr>
            <a:lvl9pPr indent="-349250" lvl="8" marL="41148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000">
        <p:fade thruBlk="1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Relationship Id="rId4" Type="http://schemas.openxmlformats.org/officeDocument/2006/relationships/hyperlink" Target="https://amzn.to/2PEMz6i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720"/>
            <a:ext cx="12188952" cy="685628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310125" y="1868450"/>
            <a:ext cx="7266300" cy="19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Mastering the Art of Conversations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310125" y="3929100"/>
            <a:ext cx="4633500" cy="71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600">
                <a:solidFill>
                  <a:srgbClr val="FFFFFF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By: Jordan Thibodeau</a:t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1610914">
            <a:off x="2255900" y="-1251651"/>
            <a:ext cx="7677151" cy="3752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849600" y="5135563"/>
            <a:ext cx="7677150" cy="374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3938175" y="0"/>
            <a:ext cx="4086300" cy="785700"/>
          </a:xfrm>
          <a:prstGeom prst="rect">
            <a:avLst/>
          </a:prstGeom>
          <a:solidFill>
            <a:srgbClr val="480BF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3967575" y="2220775"/>
            <a:ext cx="4027500" cy="12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 sz="6400">
                <a:solidFill>
                  <a:srgbClr val="480BF7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Lesson 2:</a:t>
            </a:r>
            <a:endParaRPr sz="2600">
              <a:solidFill>
                <a:srgbClr val="480BF7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301125" y="3514675"/>
            <a:ext cx="7586700" cy="14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700">
                <a:solidFill>
                  <a:srgbClr val="2C117A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The Listener’s Toolbox</a:t>
            </a:r>
            <a:endParaRPr sz="4700">
              <a:solidFill>
                <a:srgbClr val="2C117A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  <a:p>
            <a:pPr indent="0" lvl="0" marL="0" rtl="0" algn="ctr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4700">
              <a:solidFill>
                <a:srgbClr val="2C117A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0374" y="4324275"/>
            <a:ext cx="6594799" cy="321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-1110850" y="-304900"/>
            <a:ext cx="5166766" cy="252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/>
        </p:nvSpPr>
        <p:spPr>
          <a:xfrm>
            <a:off x="587925" y="797625"/>
            <a:ext cx="6627300" cy="271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Listener’s Toolbox</a:t>
            </a:r>
            <a:endParaRPr sz="6400">
              <a:solidFill>
                <a:srgbClr val="480BF7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5717125" y="2717625"/>
            <a:ext cx="5855100" cy="32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We have an inner need to be heard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If you don’t listen properly, you will never connect with the person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Without the validation of being understood, the person won’t be able to listen to you, because they are too concerned about their own feelings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165569">
            <a:off x="310290" y="-1469327"/>
            <a:ext cx="5135997" cy="250428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/>
          <p:nvPr/>
        </p:nvSpPr>
        <p:spPr>
          <a:xfrm>
            <a:off x="6094475" y="6143625"/>
            <a:ext cx="49497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6"/>
          <p:cNvPicPr preferRelativeResize="0"/>
          <p:nvPr/>
        </p:nvPicPr>
        <p:blipFill rotWithShape="1">
          <a:blip r:embed="rId3">
            <a:alphaModFix/>
          </a:blip>
          <a:srcRect b="0" l="0" r="0" t="5767"/>
          <a:stretch/>
        </p:blipFill>
        <p:spPr>
          <a:xfrm>
            <a:off x="0" y="0"/>
            <a:ext cx="12188952" cy="7663249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 txBox="1"/>
          <p:nvPr/>
        </p:nvSpPr>
        <p:spPr>
          <a:xfrm>
            <a:off x="587925" y="797625"/>
            <a:ext cx="2824800" cy="9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Tool #1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1218275" y="2034475"/>
            <a:ext cx="5855100" cy="279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Focus on them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 conversation should be about the person you’re speaking to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 Black"/>
              <a:buChar char="●"/>
            </a:pPr>
            <a:r>
              <a:rPr lang="en">
                <a:solidFill>
                  <a:schemeClr val="lt1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Questions to think about:</a:t>
            </a:r>
            <a:endParaRPr>
              <a:solidFill>
                <a:schemeClr val="lt1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are they trying to accomplish?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motivates them to achieve certain goals? 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are they struggling with?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can you do to help them achieve their goals?  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Have you repeated back to them what they have said to you?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can you learn from this conversation?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can you learn from them, in the future?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grpSp>
        <p:nvGrpSpPr>
          <p:cNvPr id="83" name="Google Shape;83;p16"/>
          <p:cNvGrpSpPr/>
          <p:nvPr/>
        </p:nvGrpSpPr>
        <p:grpSpPr>
          <a:xfrm>
            <a:off x="756825" y="2034475"/>
            <a:ext cx="6101100" cy="3012000"/>
            <a:chOff x="756825" y="2034475"/>
            <a:chExt cx="6101100" cy="3012000"/>
          </a:xfrm>
        </p:grpSpPr>
        <p:sp>
          <p:nvSpPr>
            <p:cNvPr id="84" name="Google Shape;84;p16"/>
            <p:cNvSpPr/>
            <p:nvPr/>
          </p:nvSpPr>
          <p:spPr>
            <a:xfrm>
              <a:off x="756825" y="2034475"/>
              <a:ext cx="6101100" cy="2995800"/>
            </a:xfrm>
            <a:prstGeom prst="rect">
              <a:avLst/>
            </a:pr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p16"/>
            <p:cNvSpPr/>
            <p:nvPr/>
          </p:nvSpPr>
          <p:spPr>
            <a:xfrm rot="5400000">
              <a:off x="-599325" y="3390625"/>
              <a:ext cx="3012000" cy="299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6" name="Google Shape;86;p16"/>
          <p:cNvSpPr txBox="1"/>
          <p:nvPr/>
        </p:nvSpPr>
        <p:spPr>
          <a:xfrm>
            <a:off x="7873300" y="797625"/>
            <a:ext cx="2824800" cy="9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Tool #2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grpSp>
        <p:nvGrpSpPr>
          <p:cNvPr id="87" name="Google Shape;87;p16"/>
          <p:cNvGrpSpPr/>
          <p:nvPr/>
        </p:nvGrpSpPr>
        <p:grpSpPr>
          <a:xfrm>
            <a:off x="7873200" y="1814775"/>
            <a:ext cx="3740100" cy="4816800"/>
            <a:chOff x="7873200" y="1814775"/>
            <a:chExt cx="3740100" cy="4816800"/>
          </a:xfrm>
        </p:grpSpPr>
        <p:sp>
          <p:nvSpPr>
            <p:cNvPr id="88" name="Google Shape;88;p16"/>
            <p:cNvSpPr/>
            <p:nvPr/>
          </p:nvSpPr>
          <p:spPr>
            <a:xfrm>
              <a:off x="7873300" y="1814775"/>
              <a:ext cx="3723900" cy="4816800"/>
            </a:xfrm>
            <a:prstGeom prst="rect">
              <a:avLst/>
            </a:pr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" name="Google Shape;89;p16"/>
            <p:cNvSpPr/>
            <p:nvPr/>
          </p:nvSpPr>
          <p:spPr>
            <a:xfrm rot="10800000">
              <a:off x="7873200" y="1814775"/>
              <a:ext cx="3740100" cy="299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0" name="Google Shape;90;p16"/>
          <p:cNvSpPr txBox="1"/>
          <p:nvPr/>
        </p:nvSpPr>
        <p:spPr>
          <a:xfrm>
            <a:off x="8083100" y="2280500"/>
            <a:ext cx="3303900" cy="423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Get Inside their head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In order to connect with people, you have to understand where they are coming from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 Black"/>
              <a:buChar char="●"/>
            </a:pPr>
            <a:r>
              <a:rPr lang="en">
                <a:solidFill>
                  <a:schemeClr val="lt1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Questions to think about:</a:t>
            </a:r>
            <a:endParaRPr>
              <a:solidFill>
                <a:schemeClr val="lt1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does this person value? 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How does she see the world? 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How does her background influence her thought patterns?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goals is she working towards in her personal and professional life?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>
                                            <p:txEl>
                                              <p:pRg end="9" st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7"/>
          <p:cNvPicPr preferRelativeResize="0"/>
          <p:nvPr/>
        </p:nvPicPr>
        <p:blipFill rotWithShape="1">
          <a:blip r:embed="rId3">
            <a:alphaModFix/>
          </a:blip>
          <a:srcRect b="0" l="0" r="0" t="5767"/>
          <a:stretch/>
        </p:blipFill>
        <p:spPr>
          <a:xfrm>
            <a:off x="0" y="0"/>
            <a:ext cx="12188952" cy="7663249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7"/>
          <p:cNvSpPr txBox="1"/>
          <p:nvPr/>
        </p:nvSpPr>
        <p:spPr>
          <a:xfrm>
            <a:off x="587925" y="797625"/>
            <a:ext cx="2824800" cy="9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Tool #3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97" name="Google Shape;97;p17"/>
          <p:cNvSpPr txBox="1"/>
          <p:nvPr/>
        </p:nvSpPr>
        <p:spPr>
          <a:xfrm>
            <a:off x="1218275" y="2034475"/>
            <a:ext cx="3740100" cy="404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Ask open-ended questions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Try asking open-ended questions that provide people with the opportunity to answer the question freely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 Black"/>
              <a:buChar char="●"/>
            </a:pPr>
            <a:r>
              <a:rPr lang="en">
                <a:solidFill>
                  <a:schemeClr val="lt1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Opened Ended Questions:</a:t>
            </a:r>
            <a:endParaRPr>
              <a:solidFill>
                <a:schemeClr val="lt1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How was your day at work?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Have you read any good books lately?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What’s going well in your life right now?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grpSp>
        <p:nvGrpSpPr>
          <p:cNvPr id="98" name="Google Shape;98;p17"/>
          <p:cNvGrpSpPr/>
          <p:nvPr/>
        </p:nvGrpSpPr>
        <p:grpSpPr>
          <a:xfrm>
            <a:off x="756825" y="2034475"/>
            <a:ext cx="4354200" cy="3076800"/>
            <a:chOff x="756825" y="2034475"/>
            <a:chExt cx="4354200" cy="3076800"/>
          </a:xfrm>
        </p:grpSpPr>
        <p:sp>
          <p:nvSpPr>
            <p:cNvPr id="99" name="Google Shape;99;p17"/>
            <p:cNvSpPr/>
            <p:nvPr/>
          </p:nvSpPr>
          <p:spPr>
            <a:xfrm>
              <a:off x="756825" y="2034475"/>
              <a:ext cx="4354200" cy="3060600"/>
            </a:xfrm>
            <a:prstGeom prst="rect">
              <a:avLst/>
            </a:pr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0" name="Google Shape;100;p17"/>
            <p:cNvSpPr/>
            <p:nvPr/>
          </p:nvSpPr>
          <p:spPr>
            <a:xfrm rot="5400000">
              <a:off x="-631725" y="3423025"/>
              <a:ext cx="3076800" cy="299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1" name="Google Shape;101;p17"/>
          <p:cNvSpPr txBox="1"/>
          <p:nvPr/>
        </p:nvSpPr>
        <p:spPr>
          <a:xfrm>
            <a:off x="5997075" y="881775"/>
            <a:ext cx="2824800" cy="9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Tool #4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grpSp>
        <p:nvGrpSpPr>
          <p:cNvPr id="102" name="Google Shape;102;p17"/>
          <p:cNvGrpSpPr/>
          <p:nvPr/>
        </p:nvGrpSpPr>
        <p:grpSpPr>
          <a:xfrm>
            <a:off x="6174925" y="1814775"/>
            <a:ext cx="5422275" cy="4816800"/>
            <a:chOff x="6174925" y="1814775"/>
            <a:chExt cx="5422275" cy="4816800"/>
          </a:xfrm>
        </p:grpSpPr>
        <p:sp>
          <p:nvSpPr>
            <p:cNvPr id="103" name="Google Shape;103;p17"/>
            <p:cNvSpPr/>
            <p:nvPr/>
          </p:nvSpPr>
          <p:spPr>
            <a:xfrm>
              <a:off x="6175000" y="1814775"/>
              <a:ext cx="5422200" cy="4816800"/>
            </a:xfrm>
            <a:prstGeom prst="rect">
              <a:avLst/>
            </a:pr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" name="Google Shape;104;p17"/>
            <p:cNvSpPr/>
            <p:nvPr/>
          </p:nvSpPr>
          <p:spPr>
            <a:xfrm rot="10800000">
              <a:off x="6174925" y="1814775"/>
              <a:ext cx="5422200" cy="299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5" name="Google Shape;105;p17"/>
          <p:cNvSpPr txBox="1"/>
          <p:nvPr/>
        </p:nvSpPr>
        <p:spPr>
          <a:xfrm>
            <a:off x="6550675" y="2280500"/>
            <a:ext cx="4836300" cy="423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Assume you don’t have the full story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If you find yourself finishing the speaker’s thoughts, stop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Questions to think about:</a:t>
            </a:r>
            <a:endParaRPr>
              <a:solidFill>
                <a:schemeClr val="lt1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assumptions am I making about this person?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This person has unique knowledge: how do I learn from them?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How do I know for certain I have this person figured out?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If I’m completely missing what this person is about, what are alternative explanations? How else might I explain their story? What question could I ask them to figure out which version is correct (in their view)?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7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7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7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8"/>
          <p:cNvPicPr preferRelativeResize="0"/>
          <p:nvPr/>
        </p:nvPicPr>
        <p:blipFill rotWithShape="1">
          <a:blip r:embed="rId3">
            <a:alphaModFix/>
          </a:blip>
          <a:srcRect b="0" l="0" r="0" t="5767"/>
          <a:stretch/>
        </p:blipFill>
        <p:spPr>
          <a:xfrm>
            <a:off x="0" y="0"/>
            <a:ext cx="12188952" cy="7663249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8"/>
          <p:cNvSpPr txBox="1"/>
          <p:nvPr/>
        </p:nvSpPr>
        <p:spPr>
          <a:xfrm>
            <a:off x="587925" y="797625"/>
            <a:ext cx="2824800" cy="9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Tool #5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1218275" y="2034475"/>
            <a:ext cx="3740100" cy="404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Listen like a detective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Imagine another person depended on you to share the information about what you learned from the conversation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 Black"/>
              <a:buChar char="●"/>
            </a:pPr>
            <a:r>
              <a:rPr lang="en">
                <a:solidFill>
                  <a:schemeClr val="lt1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Questions to think about:</a:t>
            </a:r>
            <a:endParaRPr>
              <a:solidFill>
                <a:schemeClr val="lt1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did I learn from this conversation? 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Why is this conversation important?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Do you have gaps in your understanding of the conversation? If so, ask more questions.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○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If you were to share this conversation with someone else, how would you summarize it?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grpSp>
        <p:nvGrpSpPr>
          <p:cNvPr id="113" name="Google Shape;113;p18"/>
          <p:cNvGrpSpPr/>
          <p:nvPr/>
        </p:nvGrpSpPr>
        <p:grpSpPr>
          <a:xfrm>
            <a:off x="756825" y="2034475"/>
            <a:ext cx="4354200" cy="3933900"/>
            <a:chOff x="756825" y="2034475"/>
            <a:chExt cx="4354200" cy="3933900"/>
          </a:xfrm>
        </p:grpSpPr>
        <p:sp>
          <p:nvSpPr>
            <p:cNvPr id="114" name="Google Shape;114;p18"/>
            <p:cNvSpPr/>
            <p:nvPr/>
          </p:nvSpPr>
          <p:spPr>
            <a:xfrm>
              <a:off x="756825" y="2034475"/>
              <a:ext cx="4354200" cy="3933900"/>
            </a:xfrm>
            <a:prstGeom prst="rect">
              <a:avLst/>
            </a:pr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18"/>
            <p:cNvSpPr/>
            <p:nvPr/>
          </p:nvSpPr>
          <p:spPr>
            <a:xfrm rot="5400000">
              <a:off x="-1060275" y="3851575"/>
              <a:ext cx="3933900" cy="299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6" name="Google Shape;116;p18"/>
          <p:cNvSpPr txBox="1"/>
          <p:nvPr/>
        </p:nvSpPr>
        <p:spPr>
          <a:xfrm>
            <a:off x="5867675" y="2034475"/>
            <a:ext cx="2824800" cy="93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Tool #6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grpSp>
        <p:nvGrpSpPr>
          <p:cNvPr id="117" name="Google Shape;117;p18"/>
          <p:cNvGrpSpPr/>
          <p:nvPr/>
        </p:nvGrpSpPr>
        <p:grpSpPr>
          <a:xfrm>
            <a:off x="6094550" y="3024413"/>
            <a:ext cx="5422200" cy="1953963"/>
            <a:chOff x="6094550" y="3024413"/>
            <a:chExt cx="5422200" cy="1953963"/>
          </a:xfrm>
        </p:grpSpPr>
        <p:sp>
          <p:nvSpPr>
            <p:cNvPr id="118" name="Google Shape;118;p18"/>
            <p:cNvSpPr/>
            <p:nvPr/>
          </p:nvSpPr>
          <p:spPr>
            <a:xfrm>
              <a:off x="6094550" y="3024475"/>
              <a:ext cx="5422200" cy="1953900"/>
            </a:xfrm>
            <a:prstGeom prst="rect">
              <a:avLst/>
            </a:prstGeom>
            <a:noFill/>
            <a:ln cap="flat" cmpd="sng" w="1905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18"/>
            <p:cNvSpPr/>
            <p:nvPr/>
          </p:nvSpPr>
          <p:spPr>
            <a:xfrm rot="10800000">
              <a:off x="6094550" y="3024413"/>
              <a:ext cx="5422200" cy="299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0" name="Google Shape;120;p18"/>
          <p:cNvSpPr txBox="1"/>
          <p:nvPr/>
        </p:nvSpPr>
        <p:spPr>
          <a:xfrm>
            <a:off x="6470300" y="3490138"/>
            <a:ext cx="4836300" cy="148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20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Embrace the silence</a:t>
            </a:r>
            <a:endParaRPr b="1" sz="220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At times there will be a lull in the conversation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These pauses give the speaker time to complete their thoughts or ask you about yourself</a:t>
            </a:r>
            <a:endParaRPr>
              <a:solidFill>
                <a:schemeClr val="lt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2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9"/>
          <p:cNvSpPr txBox="1"/>
          <p:nvPr/>
        </p:nvSpPr>
        <p:spPr>
          <a:xfrm>
            <a:off x="587925" y="797625"/>
            <a:ext cx="6627300" cy="181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But this isn’t a deposition</a:t>
            </a:r>
            <a:endParaRPr sz="6400">
              <a:solidFill>
                <a:srgbClr val="480BF7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sp>
        <p:nvSpPr>
          <p:cNvPr id="126" name="Google Shape;126;p19"/>
          <p:cNvSpPr txBox="1"/>
          <p:nvPr/>
        </p:nvSpPr>
        <p:spPr>
          <a:xfrm>
            <a:off x="6109525" y="1416350"/>
            <a:ext cx="5855100" cy="71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Don’t bombard the person with a million questions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It’s similar to the back and forth action of a tennis match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27" name="Google Shape;127;p19"/>
          <p:cNvSpPr/>
          <p:nvPr/>
        </p:nvSpPr>
        <p:spPr>
          <a:xfrm>
            <a:off x="6109525" y="6143975"/>
            <a:ext cx="57141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8" name="Google Shape;12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 rot="10800000">
            <a:off x="836775" y="-1223925"/>
            <a:ext cx="6129600" cy="2992475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9"/>
          <p:cNvSpPr txBox="1"/>
          <p:nvPr/>
        </p:nvSpPr>
        <p:spPr>
          <a:xfrm>
            <a:off x="587925" y="3176125"/>
            <a:ext cx="5855100" cy="26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480BF7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What if you don’t have time to listen?</a:t>
            </a:r>
            <a:endParaRPr sz="6400">
              <a:solidFill>
                <a:srgbClr val="480BF7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sp>
        <p:nvSpPr>
          <p:cNvPr id="130" name="Google Shape;130;p19"/>
          <p:cNvSpPr txBox="1"/>
          <p:nvPr/>
        </p:nvSpPr>
        <p:spPr>
          <a:xfrm>
            <a:off x="6443025" y="4399450"/>
            <a:ext cx="4949700" cy="9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If you can’t focus on a conversation, let the person know up front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858"/>
            <a:ext cx="12188952" cy="6856286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0"/>
          <p:cNvSpPr/>
          <p:nvPr/>
        </p:nvSpPr>
        <p:spPr>
          <a:xfrm>
            <a:off x="354175" y="370250"/>
            <a:ext cx="11446200" cy="6032400"/>
          </a:xfrm>
          <a:prstGeom prst="rect">
            <a:avLst/>
          </a:prstGeom>
          <a:solidFill>
            <a:srgbClr val="2C117A">
              <a:alpha val="809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20"/>
          <p:cNvSpPr txBox="1"/>
          <p:nvPr/>
        </p:nvSpPr>
        <p:spPr>
          <a:xfrm>
            <a:off x="2968325" y="1652975"/>
            <a:ext cx="2837700" cy="105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 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Do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: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138" name="Google Shape;138;p20"/>
          <p:cNvSpPr/>
          <p:nvPr/>
        </p:nvSpPr>
        <p:spPr>
          <a:xfrm>
            <a:off x="2103325" y="1652975"/>
            <a:ext cx="434700" cy="41763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20"/>
          <p:cNvSpPr txBox="1"/>
          <p:nvPr/>
        </p:nvSpPr>
        <p:spPr>
          <a:xfrm>
            <a:off x="3074950" y="2712275"/>
            <a:ext cx="4699800" cy="30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900">
                <a:solidFill>
                  <a:srgbClr val="FF9B9F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rPr>
              <a:t>Please complete the following homework exercise</a:t>
            </a:r>
            <a:endParaRPr sz="1900">
              <a:solidFill>
                <a:srgbClr val="FF9B9F"/>
              </a:solidFill>
              <a:latin typeface="Source Sans Pro SemiBold"/>
              <a:ea typeface="Source Sans Pro SemiBold"/>
              <a:cs typeface="Source Sans Pro SemiBold"/>
              <a:sym typeface="Source Sans Pro SemiBold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Take a few minutes to think of one tool you’ll use from the Listener’s Toolbox for your next conversation.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After your conversation, reflect on how the tool worked to improve the conversation.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For your next conversation, pick a different tool and see how it works for you.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Recommended Reading:</a:t>
            </a:r>
            <a:endParaRPr i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uFill>
                  <a:noFill/>
                </a:uFill>
                <a:latin typeface="Source Sans Pro"/>
                <a:ea typeface="Source Sans Pro"/>
                <a:cs typeface="Source Sans Pro"/>
                <a:sym typeface="Source Sans Pr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Just Listen: Discover the Secret to Getting Through to Absolutely Anyone</a:t>
            </a: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by Mark Goulston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39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